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7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11" r:id="rId4"/>
    <p:sldId id="261" r:id="rId5"/>
    <p:sldId id="313" r:id="rId6"/>
    <p:sldId id="258" r:id="rId7"/>
    <p:sldId id="312" r:id="rId8"/>
    <p:sldId id="326" r:id="rId9"/>
    <p:sldId id="327" r:id="rId10"/>
    <p:sldId id="320" r:id="rId11"/>
    <p:sldId id="321" r:id="rId12"/>
    <p:sldId id="322" r:id="rId13"/>
    <p:sldId id="323" r:id="rId14"/>
    <p:sldId id="279" r:id="rId15"/>
    <p:sldId id="280" r:id="rId16"/>
    <p:sldId id="284" r:id="rId17"/>
    <p:sldId id="306" r:id="rId18"/>
    <p:sldId id="307" r:id="rId19"/>
    <p:sldId id="308" r:id="rId20"/>
    <p:sldId id="278" r:id="rId21"/>
    <p:sldId id="281" r:id="rId22"/>
    <p:sldId id="315" r:id="rId23"/>
    <p:sldId id="316" r:id="rId24"/>
    <p:sldId id="317" r:id="rId25"/>
    <p:sldId id="318" r:id="rId26"/>
    <p:sldId id="319" r:id="rId27"/>
    <p:sldId id="290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5" r:id="rId39"/>
    <p:sldId id="304" r:id="rId40"/>
    <p:sldId id="303" r:id="rId41"/>
    <p:sldId id="324" r:id="rId42"/>
    <p:sldId id="325" r:id="rId43"/>
    <p:sldId id="286" r:id="rId44"/>
    <p:sldId id="314" r:id="rId45"/>
    <p:sldId id="287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24" autoAdjust="0"/>
  </p:normalViewPr>
  <p:slideViewPr>
    <p:cSldViewPr>
      <p:cViewPr varScale="1">
        <p:scale>
          <a:sx n="69" d="100"/>
          <a:sy n="69" d="100"/>
        </p:scale>
        <p:origin x="-5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explosion val="4"/>
            <c:extLst xmlns:c16r2="http://schemas.microsoft.com/office/drawing/2015/06/chart">
              <c:ext xmlns:c16="http://schemas.microsoft.com/office/drawing/2014/chart" uri="{C3380CC4-5D6E-409C-BE32-E72D297353CC}">
                <c16:uniqueId val="{00000000-E0F1-4EF2-AABC-72FAEAE5640D}"/>
              </c:ext>
            </c:extLst>
          </c:dPt>
          <c:dLbls>
            <c:dLbl>
              <c:idx val="0"/>
              <c:layout>
                <c:manualLayout>
                  <c:x val="-0.12749431321084864"/>
                  <c:y val="-0.17623915240445104"/>
                </c:manualLayout>
              </c:layout>
              <c:showCatName val="1"/>
              <c:showPercent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F1-4EF2-AABC-72FAEAE564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CatName val="1"/>
            <c:showPercent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Có 01 lỗ rò ngoài </c:v>
                </c:pt>
                <c:pt idx="1">
                  <c:v>Có hơn 01 lỗ rò ngoài </c:v>
                </c:pt>
                <c:pt idx="2">
                  <c:v>Không có lỗ rò ngoài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0F1-4EF2-AABC-72FAEAE5640D}"/>
            </c:ext>
          </c:extLst>
        </c:ser>
        <c:dLbls>
          <c:showCatName val="1"/>
          <c:showPercent val="1"/>
        </c:dLbls>
        <c:firstSliceAng val="0"/>
      </c:pieChart>
    </c:plotArea>
    <c:plotVisOnly val="1"/>
    <c:dispBlanksAs val="zero"/>
  </c:chart>
  <c:spPr>
    <a:ln>
      <a:noFill/>
    </a:ln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CatName val="1"/>
            <c:showPercent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lỗ rò ngoài ở bên phải bìu</c:v>
                </c:pt>
                <c:pt idx="1">
                  <c:v>lỗ rò ngoài ở bên trái bìu</c:v>
                </c:pt>
                <c:pt idx="2">
                  <c:v>lỗ rò ngoài ở giữa bìu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  <c:pt idx="1">
                  <c:v>13</c:v>
                </c:pt>
                <c:pt idx="2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E61-45D0-B04B-3216382309CF}"/>
            </c:ext>
          </c:extLst>
        </c:ser>
        <c:dLbls>
          <c:showCatName val="1"/>
          <c:showPercent val="1"/>
        </c:dLbls>
      </c:pie3DChart>
    </c:plotArea>
    <c:plotVisOnly val="1"/>
    <c:dispBlanksAs val="zero"/>
  </c:chart>
  <c:spPr>
    <a:ln>
      <a:noFill/>
    </a:ln>
  </c:sp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Percent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Có  MRI trước mổ</c:v>
                </c:pt>
                <c:pt idx="1">
                  <c:v>Không MRI  trước mổ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096-4750-9F7E-67D59962EF34}"/>
            </c:ext>
          </c:extLst>
        </c:ser>
        <c:dLbls>
          <c:showPercent val="1"/>
        </c:dLbls>
        <c:firstSliceAng val="0"/>
      </c:pieChart>
    </c:plotArea>
    <c:legend>
      <c:legendPos val="t"/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Percent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lỗ rò trong ở 12 giờ</c:v>
                </c:pt>
                <c:pt idx="1">
                  <c:v>lỗ rò trong ở 1 giờ</c:v>
                </c:pt>
                <c:pt idx="2">
                  <c:v>lỗ rò trong ở 2 giờ</c:v>
                </c:pt>
                <c:pt idx="3">
                  <c:v>lỗ rò trong ở 6 giờ </c:v>
                </c:pt>
                <c:pt idx="4">
                  <c:v>lỗ rò trong ở 7 giờ</c:v>
                </c:pt>
                <c:pt idx="5">
                  <c:v>lỗ rò trong ở 9 giờ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</c:v>
                </c:pt>
                <c:pt idx="1">
                  <c:v>3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C9E-4944-A3E9-F8066464F803}"/>
            </c:ext>
          </c:extLst>
        </c:ser>
        <c:dLbls>
          <c:showPercent val="1"/>
        </c:dLbls>
      </c:pie3DChart>
    </c:plotArea>
    <c:legend>
      <c:legendPos val="t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zero"/>
  </c:chart>
  <c:spPr>
    <a:ln>
      <a:noFill/>
    </a:ln>
  </c:sp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CatName val="1"/>
            <c:showPercent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Rò xuyên cơ thắt thấp</c:v>
                </c:pt>
                <c:pt idx="1">
                  <c:v>Rò xuyên cơ thắt cao</c:v>
                </c:pt>
                <c:pt idx="2">
                  <c:v>Rò móng ngựa</c:v>
                </c:pt>
                <c:pt idx="3">
                  <c:v>Rò gian cơ thắt </c:v>
                </c:pt>
                <c:pt idx="4">
                  <c:v>Rò trong mô mỡ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</c:v>
                </c:pt>
                <c:pt idx="1">
                  <c:v>5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CBF-4F6E-8E13-3643518BC51F}"/>
            </c:ext>
          </c:extLst>
        </c:ser>
        <c:dLbls>
          <c:showCatName val="1"/>
          <c:showPercent val="1"/>
        </c:dLbls>
      </c:pie3DChart>
    </c:plotArea>
    <c:plotVisOnly val="1"/>
    <c:dispBlanksAs val="zero"/>
  </c:chart>
  <c:spPr>
    <a:solidFill>
      <a:schemeClr val="bg1"/>
    </a:solidFill>
    <a:ln>
      <a:noFill/>
    </a:ln>
  </c:spPr>
  <c:txPr>
    <a:bodyPr/>
    <a:lstStyle/>
    <a:p>
      <a:pPr>
        <a:defRPr lang="en-US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Percent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Cắt  đường rò </c:v>
                </c:pt>
                <c:pt idx="1">
                  <c:v>Cắt đường rò kèm  cột dây thun cơ thắt</c:v>
                </c:pt>
                <c:pt idx="2">
                  <c:v>Cắt đường rò kèm cột dẫn lưu</c:v>
                </c:pt>
                <c:pt idx="3">
                  <c:v>Phẫu thuật Hanley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5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B69-4948-93EE-C782E012302D}"/>
            </c:ext>
          </c:extLst>
        </c:ser>
        <c:dLbls>
          <c:showPercent val="1"/>
        </c:dLbls>
        <c:firstSliceAng val="0"/>
      </c:pieChart>
    </c:plotArea>
    <c:legend>
      <c:legendPos val="t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zero"/>
  </c:chart>
  <c:spPr>
    <a:ln>
      <a:noFill/>
    </a:ln>
  </c:sp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Lbls>
            <c:spPr>
              <a:noFill/>
              <a:ln>
                <a:noFill/>
              </a:ln>
              <a:effectLst/>
            </c:spPr>
            <c:showPercent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01đường rò (35)</c:v>
                </c:pt>
                <c:pt idx="1">
                  <c:v>02 đường rò(2)</c:v>
                </c:pt>
                <c:pt idx="2">
                  <c:v>03 đường rò(1)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513-41BE-8480-DE0DE154F9F4}"/>
            </c:ext>
          </c:extLst>
        </c:ser>
        <c:dLbls>
          <c:showPercent val="1"/>
        </c:dLbls>
        <c:firstSliceAng val="0"/>
      </c:pieChart>
    </c:plotArea>
    <c:legend>
      <c:legendPos val="t"/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50FD8-09D1-4047-B776-5C19435BF2FA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EAE87-02B4-4715-A24F-EB1C036C33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EAE87-02B4-4715-A24F-EB1C036C330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EAE87-02B4-4715-A24F-EB1C036C330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C7EDB-5FB1-4BE1-AF31-0AE655C6A822}" type="datetimeFigureOut">
              <a:rPr lang="en-US" smtClean="0"/>
              <a:pPr/>
              <a:t>07/08/2018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FC590-C507-48B1-975C-9DCE43DDEF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QUY LUẬT CỦA </a:t>
            </a:r>
            <a:br>
              <a:rPr lang="en-US" b="1" dirty="0"/>
            </a:br>
            <a:r>
              <a:rPr lang="en-US" b="1" dirty="0"/>
              <a:t>RÒ HẬU MÔN LAN ĐẾN GỐC BÌU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2800" y="4419600"/>
            <a:ext cx="5562600" cy="1295400"/>
          </a:xfrm>
        </p:spPr>
        <p:txBody>
          <a:bodyPr>
            <a:normAutofit fontScale="92500"/>
          </a:bodyPr>
          <a:lstStyle/>
          <a:p>
            <a:r>
              <a:rPr lang="en-US" dirty="0"/>
              <a:t>14-8-2018</a:t>
            </a:r>
          </a:p>
          <a:p>
            <a:r>
              <a:rPr lang="en-US" dirty="0" err="1"/>
              <a:t>Võ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Mỹ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,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Tín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bìu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Mục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tiêu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Xác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định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luật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đường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hậu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đến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gốc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bìu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Đối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tượng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phương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Người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bị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hậu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chỉ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định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được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mổ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tại</a:t>
            </a:r>
            <a:r>
              <a:rPr lang="en-US" dirty="0">
                <a:latin typeface="Arial" pitchFamily="34" charset="0"/>
                <a:cs typeface="Arial" pitchFamily="34" charset="0"/>
              </a:rPr>
              <a:t> BV ĐHYD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Tiêu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chuẩn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nhận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vào</a:t>
            </a:r>
            <a:r>
              <a:rPr lang="en-US" dirty="0">
                <a:latin typeface="Arial" pitchFamily="34" charset="0"/>
                <a:cs typeface="Arial" pitchFamily="34" charset="0"/>
              </a:rPr>
              <a:t>: đường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lỗ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ngoài</a:t>
            </a:r>
            <a:r>
              <a:rPr lang="en-US" dirty="0">
                <a:latin typeface="Arial" pitchFamily="34" charset="0"/>
                <a:cs typeface="Arial" pitchFamily="34" charset="0"/>
              </a:rPr>
              <a:t> hay đường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đến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gốc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bìu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Loại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trừ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hậu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dirty="0">
                <a:latin typeface="Arial" pitchFamily="34" charset="0"/>
                <a:cs typeface="Arial" pitchFamily="34" charset="0"/>
              </a:rPr>
              <a:t> do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nguyên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nhân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đặc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hiệu</a:t>
            </a:r>
            <a:r>
              <a:rPr lang="en-US" dirty="0">
                <a:latin typeface="Arial" pitchFamily="34" charset="0"/>
                <a:cs typeface="Arial" pitchFamily="34" charset="0"/>
              </a:rPr>
              <a:t>…,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hoại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tử</a:t>
            </a:r>
            <a:r>
              <a:rPr lang="en-US" dirty="0">
                <a:latin typeface="Arial" pitchFamily="34" charset="0"/>
                <a:cs typeface="Arial" pitchFamily="34" charset="0"/>
              </a:rPr>
              <a:t> Fournier…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Đối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tượng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phương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Thời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gian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Tháng</a:t>
            </a:r>
            <a:r>
              <a:rPr lang="en-US" dirty="0">
                <a:latin typeface="Arial" pitchFamily="34" charset="0"/>
                <a:cs typeface="Arial" pitchFamily="34" charset="0"/>
              </a:rPr>
              <a:t> 5/2017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đến</a:t>
            </a:r>
            <a:r>
              <a:rPr lang="en-US" dirty="0">
                <a:latin typeface="Arial" pitchFamily="34" charset="0"/>
                <a:cs typeface="Arial" pitchFamily="34" charset="0"/>
              </a:rPr>
              <a:t> 5/2019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Phương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pháp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tả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tiền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mổ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mổ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mổ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Thăm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đường </a:t>
            </a:r>
            <a:r>
              <a:rPr lang="en-US" dirty="0" err="1"/>
              <a:t>rò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1"/>
            <a:ext cx="44196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143000"/>
            <a:ext cx="3886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90800" y="2819400"/>
            <a:ext cx="1905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Lê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Văn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H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5562600"/>
            <a:ext cx="1905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Lý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Vị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600" cy="307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352800"/>
            <a:ext cx="8229599" cy="307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477000" y="5715000"/>
            <a:ext cx="1905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</a:rPr>
              <a:t>Lý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Vị</a:t>
            </a:r>
            <a:r>
              <a:rPr lang="en-US" sz="2000" b="1" dirty="0">
                <a:solidFill>
                  <a:srgbClr val="FFFF00"/>
                </a:solidFill>
              </a:rPr>
              <a:t>  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8229600" cy="307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3127278"/>
            <a:ext cx="8153401" cy="3044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324600" y="5410200"/>
            <a:ext cx="1905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</a:rPr>
              <a:t>Lý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Vị</a:t>
            </a:r>
            <a:r>
              <a:rPr lang="en-US" sz="2000" b="1" dirty="0">
                <a:solidFill>
                  <a:srgbClr val="FFFF00"/>
                </a:solidFill>
              </a:rPr>
              <a:t>  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600" cy="307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1" y="3451364"/>
            <a:ext cx="8305800" cy="310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48400" y="5715000"/>
            <a:ext cx="2057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</a:rPr>
              <a:t>Nguyễn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Lê</a:t>
            </a:r>
            <a:r>
              <a:rPr lang="en-US" sz="2000" b="1" dirty="0">
                <a:solidFill>
                  <a:srgbClr val="FFFF00"/>
                </a:solidFill>
              </a:rPr>
              <a:t> 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: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Nam: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bìu</a:t>
            </a:r>
            <a:r>
              <a:rPr lang="en-US" dirty="0"/>
              <a:t> #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ở  </a:t>
            </a:r>
            <a:r>
              <a:rPr lang="en-US" dirty="0" err="1"/>
              <a:t>bìu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Goodsall</a:t>
            </a:r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Bơm</a:t>
            </a:r>
            <a:r>
              <a:rPr lang="en-US" dirty="0"/>
              <a:t>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Methylen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thăm</a:t>
            </a:r>
            <a:r>
              <a:rPr lang="en-US" dirty="0"/>
              <a:t> </a:t>
            </a:r>
            <a:r>
              <a:rPr lang="en-US" dirty="0" err="1"/>
              <a:t>dò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mỉ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đường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 </a:t>
            </a:r>
            <a:r>
              <a:rPr lang="vi-VN" dirty="0"/>
              <a:t>đường rò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8601"/>
            <a:ext cx="3429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04800"/>
            <a:ext cx="3386138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105400" y="5715000"/>
            <a:ext cx="2057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Nguyễn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Lê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33400"/>
            <a:ext cx="417195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33400"/>
            <a:ext cx="4116639" cy="549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953000" y="5181600"/>
            <a:ext cx="2057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334000"/>
            <a:ext cx="2057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Huỳnh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Hữu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N</a:t>
            </a:r>
          </a:p>
        </p:txBody>
      </p:sp>
      <p:sp>
        <p:nvSpPr>
          <p:cNvPr id="8" name="Rectangle 7"/>
          <p:cNvSpPr/>
          <p:nvPr/>
        </p:nvSpPr>
        <p:spPr>
          <a:xfrm>
            <a:off x="5029200" y="5334000"/>
            <a:ext cx="2057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Nguyễn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Văn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Phương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mổ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vi-VN" dirty="0">
                <a:latin typeface="Arial" pitchFamily="34" charset="0"/>
                <a:cs typeface="Arial" pitchFamily="34" charset="0"/>
              </a:rPr>
              <a:t>đường 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vi-VN" dirty="0">
                <a:latin typeface="Arial" pitchFamily="34" charset="0"/>
                <a:cs typeface="Arial" pitchFamily="34" charset="0"/>
              </a:rPr>
              <a:t>đường 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kèm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cột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dẫn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lưu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vi-VN" dirty="0">
                <a:latin typeface="Arial" pitchFamily="34" charset="0"/>
                <a:cs typeface="Arial" pitchFamily="34" charset="0"/>
              </a:rPr>
              <a:t>đường 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kèm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cột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dây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thun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cơ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thắt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Phẫu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thuật</a:t>
            </a:r>
            <a:r>
              <a:rPr lang="en-US" dirty="0">
                <a:latin typeface="Arial" pitchFamily="34" charset="0"/>
                <a:cs typeface="Arial" pitchFamily="34" charset="0"/>
              </a:rPr>
              <a:t> Hanley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04800"/>
            <a:ext cx="3505200" cy="623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81000"/>
            <a:ext cx="347186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352800" y="5486400"/>
            <a:ext cx="2057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Nguyễn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Lê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2600"/>
            <a:ext cx="42672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57200"/>
            <a:ext cx="42672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505200" y="5257800"/>
            <a:ext cx="1905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Lý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Vị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334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33400"/>
            <a:ext cx="4133850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505200" y="5257800"/>
            <a:ext cx="1905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MãThanh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13 </a:t>
            </a:r>
            <a:r>
              <a:rPr lang="en-US" dirty="0" err="1"/>
              <a:t>tháng</a:t>
            </a:r>
            <a:r>
              <a:rPr lang="en-US" dirty="0"/>
              <a:t>:  38/754/ 866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35.8 ± 9.8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59 </a:t>
            </a:r>
            <a:r>
              <a:rPr lang="en-US" dirty="0" err="1"/>
              <a:t>tuổi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20 </a:t>
            </a:r>
            <a:r>
              <a:rPr lang="en-US" dirty="0" err="1"/>
              <a:t>tuổi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78,9% </a:t>
            </a:r>
            <a:r>
              <a:rPr lang="en-US" dirty="0" err="1"/>
              <a:t>là</a:t>
            </a:r>
            <a:r>
              <a:rPr lang="en-US" dirty="0"/>
              <a:t> 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endParaRPr lang="en-US" dirty="0"/>
          </a:p>
          <a:p>
            <a:r>
              <a:rPr lang="en-US" dirty="0"/>
              <a:t> </a:t>
            </a:r>
            <a:r>
              <a:rPr lang="en-US" baseline="30000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600200"/>
          <a:ext cx="91440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QUẢ: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Định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luật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Goodsall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757" y="1447800"/>
            <a:ext cx="7202843" cy="490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QUẢ: MRI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mổ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QUẢ: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(1)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QỦA: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(2)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71600" y="1981200"/>
          <a:ext cx="62484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000" dirty="0" err="1"/>
                        <a:t>Lỗ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trong</a:t>
                      </a:r>
                      <a:r>
                        <a:rPr lang="en-US" sz="2000" baseline="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Lỗ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ngoài</a:t>
                      </a:r>
                      <a:r>
                        <a:rPr lang="en-US" sz="2000" dirty="0"/>
                        <a:t> hay</a:t>
                      </a:r>
                      <a:r>
                        <a:rPr lang="en-US" sz="2000" baseline="0" dirty="0"/>
                        <a:t> đường </a:t>
                      </a:r>
                      <a:r>
                        <a:rPr lang="en-US" sz="2000" baseline="0" dirty="0" err="1"/>
                        <a:t>rò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Tổng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cộng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Bên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phải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Bên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trái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ở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giữa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01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giờ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02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giờ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06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giờ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07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giờ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09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giờ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 </a:t>
                      </a:r>
                      <a:r>
                        <a:rPr lang="en-US" sz="2000" dirty="0" err="1"/>
                        <a:t>giờ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12 </a:t>
                      </a:r>
                      <a:r>
                        <a:rPr lang="en-US" sz="2000" dirty="0" err="1"/>
                        <a:t>giờ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Không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có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2819400"/>
          <a:ext cx="8610599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18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18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42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Lỗ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trong</a:t>
                      </a:r>
                      <a:r>
                        <a:rPr lang="en-US" sz="2000" baseline="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Lỗ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ngoài</a:t>
                      </a:r>
                      <a:r>
                        <a:rPr lang="en-US" sz="2000" dirty="0"/>
                        <a:t> hay đường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rò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Tổng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cộng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(p=0,45, X</a:t>
                      </a:r>
                      <a:r>
                        <a:rPr lang="en-US" sz="2000" baseline="30000" dirty="0"/>
                        <a:t>2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196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Bên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phải</a:t>
                      </a:r>
                      <a:r>
                        <a:rPr lang="en-US" sz="2000" baseline="0" dirty="0"/>
                        <a:t> hay </a:t>
                      </a:r>
                      <a:r>
                        <a:rPr lang="en-US" sz="2000" baseline="0" dirty="0" err="1"/>
                        <a:t>trái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bìu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Ở </a:t>
                      </a:r>
                      <a:r>
                        <a:rPr lang="en-US" sz="2000" baseline="0" dirty="0" err="1"/>
                        <a:t>giữa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Nửa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trước</a:t>
                      </a:r>
                      <a:r>
                        <a:rPr lang="en-US" sz="2000" baseline="0" dirty="0"/>
                        <a:t>  </a:t>
                      </a:r>
                      <a:r>
                        <a:rPr lang="en-US" sz="2000" baseline="0" dirty="0" err="1"/>
                        <a:t>hậu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môn</a:t>
                      </a:r>
                      <a:r>
                        <a:rPr lang="en-US" sz="2000" baseline="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 (73,9%)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 (84,6%)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28 (77,8%)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Nửa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sau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hậu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môn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 (26,1%)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 (15,4%)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 (22,2%)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QỦA: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(3)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KẾT QUẢ: đường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 đường </a:t>
            </a:r>
            <a:r>
              <a:rPr lang="en-US" dirty="0" err="1"/>
              <a:t>rò</a:t>
            </a:r>
            <a:r>
              <a:rPr lang="en-US" dirty="0"/>
              <a:t> (1)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33400" y="18288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KẾT QỦA đường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 đường </a:t>
            </a:r>
            <a:r>
              <a:rPr lang="en-US" dirty="0" err="1"/>
              <a:t>rò</a:t>
            </a:r>
            <a:r>
              <a:rPr lang="en-US" dirty="0"/>
              <a:t> (2)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3400" y="1905000"/>
          <a:ext cx="8001001" cy="3079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84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14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7144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714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53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Đường </a:t>
                      </a:r>
                      <a:r>
                        <a:rPr lang="en-US" sz="2000" dirty="0" err="1"/>
                        <a:t>rò</a:t>
                      </a:r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Lỗ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ngoài</a:t>
                      </a:r>
                      <a:r>
                        <a:rPr lang="en-US" sz="2000" dirty="0"/>
                        <a:t> hay đường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rò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Tổng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cộng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53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Bên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phải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Bên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trái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Ở </a:t>
                      </a:r>
                      <a:r>
                        <a:rPr lang="en-US" sz="2000" baseline="0" dirty="0" err="1"/>
                        <a:t>giữa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54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Xuyên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cơ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thắt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thấp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Xuyên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cơ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thắt</a:t>
                      </a:r>
                      <a:r>
                        <a:rPr lang="en-US" sz="2000" baseline="0" dirty="0"/>
                        <a:t>  </a:t>
                      </a:r>
                      <a:r>
                        <a:rPr lang="en-US" sz="2000" baseline="0" dirty="0" err="1"/>
                        <a:t>cao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5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Móng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ngựa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5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Gian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cơ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thắt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5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Trong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mô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mỡ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KẾT QỦA: đường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 đường </a:t>
            </a:r>
            <a:r>
              <a:rPr lang="en-US" dirty="0" err="1"/>
              <a:t>rò</a:t>
            </a:r>
            <a:r>
              <a:rPr lang="en-US" dirty="0"/>
              <a:t> (3)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" y="2667000"/>
          <a:ext cx="78486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Đường </a:t>
                      </a:r>
                      <a:r>
                        <a:rPr lang="en-US" sz="2000" dirty="0" err="1"/>
                        <a:t>rò</a:t>
                      </a:r>
                      <a:endParaRPr 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Lỗ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rò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ngoài</a:t>
                      </a:r>
                      <a:r>
                        <a:rPr lang="en-US" sz="2000" dirty="0"/>
                        <a:t> hay đường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rò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Tổng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cộng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(p= 0,38, X</a:t>
                      </a:r>
                      <a:r>
                        <a:rPr lang="en-US" sz="2000" baseline="30000" dirty="0"/>
                        <a:t>2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Bên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trái</a:t>
                      </a:r>
                      <a:r>
                        <a:rPr lang="en-US" sz="2000" baseline="0" dirty="0"/>
                        <a:t> hay </a:t>
                      </a:r>
                      <a:r>
                        <a:rPr lang="en-US" sz="2000" baseline="0" dirty="0" err="1"/>
                        <a:t>phải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Ở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giữa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Xuyên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cơ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thắt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thấp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 (72%)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 (84,6%)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 (76,3%)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Khác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 (28%)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 (15,4%)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 (23,7%)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QỦA: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mổ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48400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KẾT QỦA: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đường </a:t>
            </a:r>
            <a:r>
              <a:rPr lang="en-US" dirty="0" err="1"/>
              <a:t>rò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BÀN LUẬN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8229600" cy="535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Yoshiro Araki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Chúng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tôi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tháng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rò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hậu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môn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gốc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bìu</a:t>
                      </a:r>
                      <a:r>
                        <a:rPr lang="en-US" baseline="0" dirty="0"/>
                        <a:t>/ </a:t>
                      </a:r>
                      <a:r>
                        <a:rPr lang="en-US" baseline="0" dirty="0" err="1"/>
                        <a:t>tổng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số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rò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hậu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môn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số</a:t>
                      </a:r>
                      <a:r>
                        <a:rPr lang="en-US" baseline="0" dirty="0"/>
                        <a:t> ca)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56/446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38/754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Tuổi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bình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tuổi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Rò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tái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phát</a:t>
                      </a:r>
                      <a:r>
                        <a:rPr lang="en-US" baseline="0" dirty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lỗ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rò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ngoài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ưu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Bên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Bên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trái-phải-giữa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Chụp</a:t>
                      </a:r>
                      <a:r>
                        <a:rPr lang="en-US" baseline="0" dirty="0"/>
                        <a:t> MRI </a:t>
                      </a:r>
                      <a:r>
                        <a:rPr lang="en-US" baseline="0" dirty="0" err="1"/>
                        <a:t>trước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mổ</a:t>
                      </a:r>
                      <a:r>
                        <a:rPr lang="en-US" baseline="0" dirty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Trường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hợp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có</a:t>
                      </a:r>
                      <a:r>
                        <a:rPr lang="en-US" baseline="0" dirty="0"/>
                        <a:t> 01 đường </a:t>
                      </a:r>
                      <a:r>
                        <a:rPr lang="en-US" baseline="0" dirty="0" err="1"/>
                        <a:t>rò</a:t>
                      </a:r>
                      <a:r>
                        <a:rPr lang="en-US" baseline="0" dirty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Lỗ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rò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trong</a:t>
                      </a:r>
                      <a:r>
                        <a:rPr lang="en-US" baseline="0" dirty="0"/>
                        <a:t> ở </a:t>
                      </a:r>
                      <a:r>
                        <a:rPr lang="en-US" baseline="0" dirty="0" err="1"/>
                        <a:t>nửa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trước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hậu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môn</a:t>
                      </a:r>
                      <a:r>
                        <a:rPr lang="en-US" baseline="0" dirty="0"/>
                        <a:t> 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Đường </a:t>
                      </a:r>
                      <a:r>
                        <a:rPr lang="en-US" dirty="0" err="1"/>
                        <a:t>rò</a:t>
                      </a:r>
                      <a:r>
                        <a:rPr lang="en-US" dirty="0"/>
                        <a:t> (%)</a:t>
                      </a:r>
                    </a:p>
                    <a:p>
                      <a:r>
                        <a:rPr lang="en-US" baseline="0" dirty="0"/>
                        <a:t>          </a:t>
                      </a:r>
                      <a:r>
                        <a:rPr lang="en-US" baseline="0" dirty="0" err="1"/>
                        <a:t>Xuyên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thắt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thấp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70,7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c</a:t>
                      </a:r>
                      <a:r>
                        <a:rPr lang="en-US" baseline="0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</a:t>
                      </a:r>
                      <a:r>
                        <a:rPr lang="en-US" dirty="0" err="1"/>
                        <a:t>Xuyên</a:t>
                      </a:r>
                      <a:r>
                        <a:rPr lang="en-US" baseline="0" dirty="0"/>
                        <a:t> ct </a:t>
                      </a:r>
                      <a:r>
                        <a:rPr lang="en-US" baseline="0" dirty="0" err="1"/>
                        <a:t>cao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</a:t>
                      </a:r>
                      <a:r>
                        <a:rPr lang="en-US" dirty="0" err="1"/>
                        <a:t>Móng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ngựa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bìu</a:t>
            </a:r>
            <a:r>
              <a:rPr lang="en-US" dirty="0"/>
              <a:t>: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hay đường </a:t>
            </a:r>
            <a:r>
              <a:rPr lang="en-US" dirty="0" err="1"/>
              <a:t>rò</a:t>
            </a:r>
            <a:r>
              <a:rPr lang="en-US" dirty="0"/>
              <a:t>  </a:t>
            </a:r>
            <a:r>
              <a:rPr lang="en-US" dirty="0" err="1"/>
              <a:t>nằm</a:t>
            </a:r>
            <a:r>
              <a:rPr lang="en-US" dirty="0"/>
              <a:t> ở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da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bìu</a:t>
            </a:r>
            <a:r>
              <a:rPr lang="en-US" dirty="0"/>
              <a:t> hay </a:t>
            </a:r>
            <a:r>
              <a:rPr lang="en-US" dirty="0" err="1"/>
              <a:t>ranh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bìu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da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đáy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/>
              <a:t>BÀN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Đường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bìu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Colles</a:t>
            </a:r>
            <a:r>
              <a:rPr lang="en-US" dirty="0"/>
              <a:t>  </a:t>
            </a:r>
            <a:r>
              <a:rPr lang="en-US" dirty="0" err="1"/>
              <a:t>chứ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mỡ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KẾT LUẬN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Khi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hậu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lỗ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ngoài</a:t>
            </a:r>
            <a:r>
              <a:rPr lang="en-US" dirty="0">
                <a:latin typeface="Arial" pitchFamily="34" charset="0"/>
                <a:cs typeface="Arial" pitchFamily="34" charset="0"/>
              </a:rPr>
              <a:t> hay </a:t>
            </a:r>
            <a:r>
              <a:rPr lang="vi-VN" dirty="0">
                <a:latin typeface="Arial" pitchFamily="34" charset="0"/>
                <a:cs typeface="Arial" pitchFamily="34" charset="0"/>
              </a:rPr>
              <a:t>đường 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đến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gốc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bìu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</a:p>
          <a:p>
            <a:pPr lvl="1"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Lỗ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chủ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yếu</a:t>
            </a:r>
            <a:r>
              <a:rPr lang="en-US" dirty="0">
                <a:latin typeface="Arial" pitchFamily="34" charset="0"/>
                <a:cs typeface="Arial" pitchFamily="34" charset="0"/>
              </a:rPr>
              <a:t> ở 12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giờ</a:t>
            </a:r>
            <a:r>
              <a:rPr lang="en-US" dirty="0">
                <a:latin typeface="Arial" pitchFamily="34" charset="0"/>
                <a:cs typeface="Arial" pitchFamily="34" charset="0"/>
              </a:rPr>
              <a:t> hay ở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nửa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trước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hậu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Lỗ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ngoài</a:t>
            </a:r>
            <a:r>
              <a:rPr lang="en-US" dirty="0">
                <a:latin typeface="Arial" pitchFamily="34" charset="0"/>
                <a:cs typeface="Arial" pitchFamily="34" charset="0"/>
              </a:rPr>
              <a:t>  ở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trái</a:t>
            </a:r>
            <a:r>
              <a:rPr lang="en-US" dirty="0">
                <a:latin typeface="Arial" pitchFamily="34" charset="0"/>
                <a:cs typeface="Arial" pitchFamily="34" charset="0"/>
              </a:rPr>
              <a:t> hay  ở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giữa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thì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khả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năng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từ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lỗ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dirty="0">
                <a:latin typeface="Arial" pitchFamily="34" charset="0"/>
                <a:cs typeface="Arial" pitchFamily="34" charset="0"/>
              </a:rPr>
              <a:t> ở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nửa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nhiều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hơn</a:t>
            </a:r>
            <a:r>
              <a:rPr lang="en-US" dirty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KẾT LUẬN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Đường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chủ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yếu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xuyên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cơ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thấp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Lỗ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ngoài</a:t>
            </a:r>
            <a:r>
              <a:rPr lang="en-US" dirty="0">
                <a:latin typeface="Arial" pitchFamily="34" charset="0"/>
                <a:cs typeface="Arial" pitchFamily="34" charset="0"/>
              </a:rPr>
              <a:t> ở 02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bìu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thì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khả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năng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đường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xuyên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cơ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cao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nhiều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hơn</a:t>
            </a:r>
            <a:r>
              <a:rPr lang="en-US" dirty="0"/>
              <a:t>. 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Tài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liệu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tham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khảo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Cirocco</a:t>
            </a:r>
            <a:r>
              <a:rPr lang="en-US" dirty="0"/>
              <a:t> WC and R. JC. (1992). "Challenging the predictive accuracy of </a:t>
            </a:r>
            <a:r>
              <a:rPr lang="en-US" dirty="0" err="1"/>
              <a:t>Goodsall’s</a:t>
            </a:r>
            <a:r>
              <a:rPr lang="en-US" dirty="0"/>
              <a:t> rule for anal fistulas." </a:t>
            </a:r>
            <a:r>
              <a:rPr lang="en-US" u="sng" dirty="0" err="1"/>
              <a:t>Dis</a:t>
            </a:r>
            <a:r>
              <a:rPr lang="en-US" u="sng" dirty="0"/>
              <a:t> Colon Rectum</a:t>
            </a:r>
            <a:r>
              <a:rPr lang="en-US" dirty="0"/>
              <a:t> </a:t>
            </a:r>
            <a:r>
              <a:rPr lang="en-US" b="1" dirty="0"/>
              <a:t>35</a:t>
            </a:r>
            <a:r>
              <a:rPr lang="en-US" dirty="0"/>
              <a:t>(6): 537-542.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Hối</a:t>
            </a:r>
            <a:r>
              <a:rPr lang="en-US" dirty="0"/>
              <a:t>, N. Đ. (2002). "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." </a:t>
            </a:r>
            <a:r>
              <a:rPr lang="en-US" u="sng" dirty="0" err="1"/>
              <a:t>Nhà</a:t>
            </a:r>
            <a:r>
              <a:rPr lang="en-US" u="sng" dirty="0"/>
              <a:t> </a:t>
            </a:r>
            <a:r>
              <a:rPr lang="en-US" u="sng" dirty="0" err="1"/>
              <a:t>xuất</a:t>
            </a:r>
            <a:r>
              <a:rPr lang="en-US" u="sng" dirty="0"/>
              <a:t> </a:t>
            </a:r>
            <a:r>
              <a:rPr lang="en-US" u="sng" dirty="0" err="1"/>
              <a:t>bản</a:t>
            </a:r>
            <a:r>
              <a:rPr lang="en-US" u="sng" dirty="0"/>
              <a:t> Y </a:t>
            </a:r>
            <a:r>
              <a:rPr lang="en-US" u="sng" dirty="0" err="1"/>
              <a:t>học</a:t>
            </a:r>
            <a:r>
              <a:rPr lang="en-US" u="sng" dirty="0"/>
              <a:t>, TP HCM</a:t>
            </a:r>
            <a:r>
              <a:rPr lang="en-US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Kurihara</a:t>
            </a:r>
            <a:r>
              <a:rPr lang="en-US" dirty="0"/>
              <a:t> H, K. T., Ishikawa T, et al. (2006). "A new concept for the surgical anatomy of posterior deep complex fistulas: the posterior deep space and the septum of the </a:t>
            </a:r>
            <a:r>
              <a:rPr lang="en-US" dirty="0" err="1"/>
              <a:t>ischiorectal</a:t>
            </a:r>
            <a:r>
              <a:rPr lang="en-US" dirty="0"/>
              <a:t> </a:t>
            </a:r>
            <a:r>
              <a:rPr lang="en-US" dirty="0" err="1"/>
              <a:t>fossa</a:t>
            </a:r>
            <a:r>
              <a:rPr lang="en-US" dirty="0"/>
              <a:t>." </a:t>
            </a:r>
            <a:r>
              <a:rPr lang="en-US" u="sng" dirty="0" err="1"/>
              <a:t>Dis</a:t>
            </a:r>
            <a:r>
              <a:rPr lang="en-US" u="sng" dirty="0"/>
              <a:t> Colon Rectum</a:t>
            </a:r>
            <a:r>
              <a:rPr lang="en-US" dirty="0"/>
              <a:t> </a:t>
            </a:r>
            <a:r>
              <a:rPr lang="en-US" b="1" dirty="0"/>
              <a:t>49</a:t>
            </a:r>
            <a:r>
              <a:rPr lang="en-US" dirty="0"/>
              <a:t>(10 </a:t>
            </a:r>
            <a:r>
              <a:rPr lang="en-US" dirty="0" err="1"/>
              <a:t>suppl</a:t>
            </a:r>
            <a:r>
              <a:rPr lang="en-US" dirty="0"/>
              <a:t>): 37-44.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Parks AG, G. P., </a:t>
            </a:r>
            <a:r>
              <a:rPr lang="en-US" dirty="0" err="1"/>
              <a:t>Hardcastle</a:t>
            </a:r>
            <a:r>
              <a:rPr lang="en-US" dirty="0"/>
              <a:t> JD (1976). "A classification of </a:t>
            </a:r>
            <a:r>
              <a:rPr lang="en-US" dirty="0" err="1"/>
              <a:t>fistulain-ano</a:t>
            </a:r>
            <a:r>
              <a:rPr lang="en-US" dirty="0"/>
              <a:t>." </a:t>
            </a:r>
            <a:r>
              <a:rPr lang="en-US" u="sng" dirty="0"/>
              <a:t>Br J </a:t>
            </a:r>
            <a:r>
              <a:rPr lang="en-US" u="sng" dirty="0" err="1"/>
              <a:t>Surg</a:t>
            </a:r>
            <a:r>
              <a:rPr lang="en-US" dirty="0"/>
              <a:t> </a:t>
            </a:r>
            <a:r>
              <a:rPr lang="en-US" b="1" dirty="0"/>
              <a:t>63</a:t>
            </a:r>
            <a:r>
              <a:rPr lang="en-US" dirty="0"/>
              <a:t>(1): 1-12.	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Yoshiro Araki, R. K., Hiroshi </a:t>
            </a:r>
            <a:r>
              <a:rPr lang="en-US" dirty="0" err="1"/>
              <a:t>Yasui</a:t>
            </a:r>
            <a:r>
              <a:rPr lang="en-US" dirty="0"/>
              <a:t>, Masahiro </a:t>
            </a:r>
            <a:r>
              <a:rPr lang="en-US" dirty="0" err="1"/>
              <a:t>Tomoi</a:t>
            </a:r>
            <a:r>
              <a:rPr lang="en-US" dirty="0"/>
              <a:t> (2017). "Rules for anal fistulas with scrotal extension." </a:t>
            </a:r>
            <a:r>
              <a:rPr lang="en-US" u="sng" dirty="0"/>
              <a:t>J Anus Rectum Colon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(1): 22-28.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Y NGOC\Desktop\SCROTUM EXTENSION\images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124" y="457200"/>
            <a:ext cx="8335876" cy="59766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b="1" i="1" dirty="0" err="1"/>
              <a:t>Cám</a:t>
            </a:r>
            <a:r>
              <a:rPr lang="en-US" sz="4800" b="1" i="1" dirty="0"/>
              <a:t> </a:t>
            </a:r>
            <a:r>
              <a:rPr lang="en-US" sz="4800" b="1" i="1" dirty="0" err="1"/>
              <a:t>ơn</a:t>
            </a:r>
            <a:r>
              <a:rPr lang="en-US" sz="4800" b="1" i="1" dirty="0"/>
              <a:t> </a:t>
            </a:r>
            <a:r>
              <a:rPr lang="en-US" sz="4800" b="1" i="1" dirty="0" err="1"/>
              <a:t>đã</a:t>
            </a:r>
            <a:r>
              <a:rPr lang="en-US" sz="4800" b="1" i="1" dirty="0"/>
              <a:t> </a:t>
            </a:r>
            <a:r>
              <a:rPr lang="en-US" sz="4800" b="1" i="1" dirty="0" err="1"/>
              <a:t>chú</a:t>
            </a:r>
            <a:r>
              <a:rPr lang="en-US" sz="4800" b="1" i="1" dirty="0"/>
              <a:t> ý  </a:t>
            </a:r>
            <a:r>
              <a:rPr lang="en-US" sz="4800" b="1" i="1" dirty="0" err="1"/>
              <a:t>lắng</a:t>
            </a:r>
            <a:r>
              <a:rPr lang="en-US" sz="4800" b="1" i="1" dirty="0"/>
              <a:t> </a:t>
            </a:r>
            <a:r>
              <a:rPr lang="en-US" sz="4800" b="1" i="1" dirty="0" err="1"/>
              <a:t>nghe</a:t>
            </a:r>
            <a:r>
              <a:rPr lang="en-US" sz="4800" b="1" i="1" dirty="0"/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Đường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vi-VN" dirty="0">
                <a:latin typeface="Arial" pitchFamily="34" charset="0"/>
                <a:cs typeface="Arial" pitchFamily="34" charset="0"/>
              </a:rPr>
              <a:t>đường rò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Đoạn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hậu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latin typeface="Arial" pitchFamily="34" charset="0"/>
                <a:cs typeface="Arial" pitchFamily="34" charset="0"/>
              </a:rPr>
              <a:t> Park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Đoạn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khỏi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hậu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giả</a:t>
            </a:r>
            <a:r>
              <a:rPr lang="en-US" dirty="0">
                <a:latin typeface="Arial" pitchFamily="34" charset="0"/>
                <a:cs typeface="Arial" pitchFamily="34" charset="0"/>
              </a:rPr>
              <a:t> Yoshiro Araki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đường </a:t>
            </a:r>
            <a:r>
              <a:rPr lang="en-US" dirty="0" err="1"/>
              <a:t>rò</a:t>
            </a:r>
            <a:r>
              <a:rPr lang="en-US" dirty="0"/>
              <a:t> </a:t>
            </a:r>
          </a:p>
        </p:txBody>
      </p:sp>
      <p:pic>
        <p:nvPicPr>
          <p:cNvPr id="4" name="Content Placeholder 3" descr="Z:\DuLieu\39_K.HAUMONTRUCTRANG\DULIEUCHUNG\1.HANHCHINH\BAC SI\NGOC\NGHIEN CUU KHOA HOC\RO HAU MON GOC BIU\HINH RO HM\anorectal-fistula-6-638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6019799" cy="419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429000" cy="1143000"/>
          </a:xfrm>
        </p:spPr>
        <p:txBody>
          <a:bodyPr>
            <a:normAutofit/>
          </a:bodyPr>
          <a:lstStyle/>
          <a:p>
            <a:r>
              <a:rPr lang="en-US" dirty="0" err="1"/>
              <a:t>GiẢI</a:t>
            </a:r>
            <a:r>
              <a:rPr lang="en-US" dirty="0"/>
              <a:t>  PHẪU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189037"/>
            <a:ext cx="6143477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8418" y="304800"/>
            <a:ext cx="6072982" cy="607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515824"/>
            <a:ext cx="5791200" cy="620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1083</Words>
  <Application>Microsoft Office PowerPoint</Application>
  <PresentationFormat>On-screen Show (4:3)</PresentationFormat>
  <Paragraphs>242</Paragraphs>
  <Slides>45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QUY LUẬT CỦA  RÒ HẬU MÔN LAN ĐẾN GỐC BÌU</vt:lpstr>
      <vt:lpstr>Mở đầu</vt:lpstr>
      <vt:lpstr>Định luật Goodsall</vt:lpstr>
      <vt:lpstr>Định nghĩa</vt:lpstr>
      <vt:lpstr>Đường đi của đường rò </vt:lpstr>
      <vt:lpstr>Phân loại đường rò </vt:lpstr>
      <vt:lpstr>GiẢI  PHẪU</vt:lpstr>
      <vt:lpstr>Slide 8</vt:lpstr>
      <vt:lpstr>Slide 9</vt:lpstr>
      <vt:lpstr>Thực hiện nghiên cứu</vt:lpstr>
      <vt:lpstr>Mục tiêu nghiên cứu</vt:lpstr>
      <vt:lpstr>Đối tượng và phương pháp nghiên cứu</vt:lpstr>
      <vt:lpstr>Đối tượng và phương pháp nghiên cứu</vt:lpstr>
      <vt:lpstr>Tiến hành</vt:lpstr>
      <vt:lpstr>Chẩn đoán trước mổ</vt:lpstr>
      <vt:lpstr>Slide 16</vt:lpstr>
      <vt:lpstr>Slide 17</vt:lpstr>
      <vt:lpstr>Slide 18</vt:lpstr>
      <vt:lpstr>Slide 19</vt:lpstr>
      <vt:lpstr>Xác định trong mổ</vt:lpstr>
      <vt:lpstr>Slide 21</vt:lpstr>
      <vt:lpstr>Slide 22</vt:lpstr>
      <vt:lpstr>Phương pháp mổ</vt:lpstr>
      <vt:lpstr>Slide 24</vt:lpstr>
      <vt:lpstr>Slide 25</vt:lpstr>
      <vt:lpstr>Slide 26</vt:lpstr>
      <vt:lpstr>KẾT QUẢ </vt:lpstr>
      <vt:lpstr>KẾT QUẢ: số lượng lỗ rò ngoài </vt:lpstr>
      <vt:lpstr>KẾT QUẢ: vị trí lỗ rò ngoài </vt:lpstr>
      <vt:lpstr>KẾT QUẢ: MRI trước mổ</vt:lpstr>
      <vt:lpstr>KẾT QUẢ: vị trí lỗ rò trong (1) </vt:lpstr>
      <vt:lpstr>KẾT QỦA: vị trí lỗ rò trong (2) </vt:lpstr>
      <vt:lpstr>KẾT QỦA: vị trí lỗ rò trong (3) </vt:lpstr>
      <vt:lpstr>KẾT QUẢ: đường đi của  đường rò (1) </vt:lpstr>
      <vt:lpstr>KẾT QỦA đường đi của  đường rò (2) </vt:lpstr>
      <vt:lpstr>KẾT QỦA: đường đi của  đường rò (3) </vt:lpstr>
      <vt:lpstr>KẾT QỦA: phương pháp mổ</vt:lpstr>
      <vt:lpstr>KẾT QỦA: Số lượng đường rò</vt:lpstr>
      <vt:lpstr>BÀN LUẬN</vt:lpstr>
      <vt:lpstr>BÀN LUẬN</vt:lpstr>
      <vt:lpstr>KẾT LUẬN (1)</vt:lpstr>
      <vt:lpstr>KẾT LUẬN (2)</vt:lpstr>
      <vt:lpstr>KẾT LUẬN</vt:lpstr>
      <vt:lpstr>Tài liệu tham khảo</vt:lpstr>
      <vt:lpstr>Slide 45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Rò hậu môn ở gốc bìu</dc:title>
  <dc:creator>MY NGOC</dc:creator>
  <cp:lastModifiedBy>ngoai12</cp:lastModifiedBy>
  <cp:revision>31</cp:revision>
  <dcterms:created xsi:type="dcterms:W3CDTF">2018-04-05T16:22:59Z</dcterms:created>
  <dcterms:modified xsi:type="dcterms:W3CDTF">2018-08-07T02:21:20Z</dcterms:modified>
</cp:coreProperties>
</file>